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333800" y="700920"/>
            <a:ext cx="9357120" cy="325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9500" lnSpcReduction="10000"/>
          </a:bodyPr>
          <a:lstStyle/>
          <a:p>
            <a:pPr algn="ctr">
              <a:lnSpc>
                <a:spcPct val="110000"/>
              </a:lnSpc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ru-RU" sz="4200" b="0" i="1" strike="noStrike" spc="-1">
                <a:solidFill>
                  <a:srgbClr val="000000"/>
                </a:solidFill>
                <a:latin typeface="Montserrat"/>
                <a:ea typeface="DejaVu Sans"/>
              </a:rPr>
              <a:t> </a:t>
            </a:r>
            <a:r>
              <a:t/>
            </a:r>
            <a:br/>
            <a:r>
              <a:rPr lang="ru-RU" sz="5100" b="1" strike="noStrike" spc="-1">
                <a:solidFill>
                  <a:srgbClr val="7030A0"/>
                </a:solidFill>
                <a:latin typeface="Montserrat"/>
                <a:ea typeface="DejaVu Sans"/>
              </a:rPr>
              <a:t>Отчет муниципального опорного центра </a:t>
            </a:r>
            <a:endParaRPr lang="ru-RU" sz="5100" b="0" strike="noStrike" spc="-1"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lang="ru-RU" sz="5100" b="1" strike="noStrike" spc="-1">
                <a:solidFill>
                  <a:srgbClr val="FF0000"/>
                </a:solidFill>
                <a:latin typeface="Montserrat"/>
                <a:ea typeface="DejaVu Sans"/>
              </a:rPr>
              <a:t>БИСЕРТСКОГО </a:t>
            </a:r>
            <a:r>
              <a:rPr lang="ru-RU" sz="5100" b="1" strike="noStrike" spc="-1">
                <a:solidFill>
                  <a:srgbClr val="7030A0"/>
                </a:solidFill>
                <a:latin typeface="Montserrat"/>
                <a:ea typeface="DejaVu Sans"/>
              </a:rPr>
              <a:t>городского округа</a:t>
            </a:r>
            <a:endParaRPr lang="ru-RU" sz="5100" b="0" strike="noStrike" spc="-1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5811480" y="4970880"/>
            <a:ext cx="5793120" cy="170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7030A0"/>
                </a:solidFill>
                <a:latin typeface="Montserrat"/>
                <a:ea typeface="DejaVu Sans"/>
              </a:rPr>
              <a:t>Фамилия </a:t>
            </a:r>
            <a:r>
              <a:t/>
            </a:r>
            <a:br/>
            <a:r>
              <a:rPr lang="ru-RU" sz="1600" b="1" strike="noStrike" spc="-1">
                <a:solidFill>
                  <a:srgbClr val="7030A0"/>
                </a:solidFill>
                <a:latin typeface="Montserrat"/>
                <a:ea typeface="DejaVu Sans"/>
              </a:rPr>
              <a:t>Сюзёва Миндифа Кавиевна,</a:t>
            </a:r>
            <a:r>
              <a:t/>
            </a:r>
            <a:br/>
            <a:r>
              <a:rPr lang="ru-RU" sz="1200" b="0" strike="noStrike" spc="-1">
                <a:solidFill>
                  <a:srgbClr val="7030A0"/>
                </a:solidFill>
                <a:latin typeface="Montserrat"/>
                <a:ea typeface="DejaVu Sans"/>
              </a:rPr>
              <a:t>начальник МКУ Управление образования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7030A0"/>
                </a:solidFill>
                <a:latin typeface="Montserrat"/>
                <a:ea typeface="DejaVu Sans"/>
              </a:rPr>
              <a:t>8(343)98 6-16-70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7030A0"/>
                </a:solidFill>
                <a:latin typeface="Montserrat"/>
                <a:ea typeface="DejaVu Sans"/>
              </a:rPr>
              <a:t>oobgo@yandex.ru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320840" y="1549080"/>
            <a:ext cx="109080" cy="109080"/>
          </a:xfrm>
          <a:prstGeom prst="rect">
            <a:avLst/>
          </a:prstGeom>
          <a:solidFill>
            <a:srgbClr val="682F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2"/>
          <p:cNvSpPr/>
          <p:nvPr/>
        </p:nvSpPr>
        <p:spPr>
          <a:xfrm>
            <a:off x="1685880" y="2174400"/>
            <a:ext cx="3326040" cy="55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>
            <a:spAutoFit/>
          </a:bodyPr>
          <a:lstStyle/>
          <a:p>
            <a:pPr marL="8280">
              <a:lnSpc>
                <a:spcPct val="100000"/>
              </a:lnSpc>
              <a:spcBef>
                <a:spcPts val="62"/>
              </a:spcBef>
            </a:pPr>
            <a:r>
              <a:rPr lang="ru-RU" sz="1789" b="0" strike="noStrike" spc="-4">
                <a:solidFill>
                  <a:srgbClr val="C00000"/>
                </a:solidFill>
                <a:latin typeface="Montserrat"/>
                <a:ea typeface="DejaVu Sans"/>
              </a:rPr>
              <a:t>1752/1630 </a:t>
            </a:r>
            <a:r>
              <a:rPr lang="ru-RU" sz="1789" b="0" strike="noStrike" spc="-4">
                <a:solidFill>
                  <a:srgbClr val="682F8D"/>
                </a:solidFill>
                <a:latin typeface="Montserrat"/>
                <a:ea typeface="DejaVu Sans"/>
              </a:rPr>
              <a:t>Количество детей в возрасте от 5 до 18 лет</a:t>
            </a:r>
            <a:endParaRPr lang="ru-RU" sz="1789" b="0" strike="noStrike" spc="-1"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1320840" y="2257200"/>
            <a:ext cx="109080" cy="109080"/>
          </a:xfrm>
          <a:prstGeom prst="rect">
            <a:avLst/>
          </a:prstGeom>
          <a:solidFill>
            <a:srgbClr val="682F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4"/>
          <p:cNvSpPr/>
          <p:nvPr/>
        </p:nvSpPr>
        <p:spPr>
          <a:xfrm>
            <a:off x="1685880" y="3098880"/>
            <a:ext cx="3749040" cy="109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>
            <a:spAutoFit/>
          </a:bodyPr>
          <a:lstStyle/>
          <a:p>
            <a:pPr marL="8280">
              <a:lnSpc>
                <a:spcPct val="100000"/>
              </a:lnSpc>
              <a:spcBef>
                <a:spcPts val="62"/>
              </a:spcBef>
            </a:pPr>
            <a:r>
              <a:rPr lang="ru-RU" sz="1789" b="0" strike="noStrike" spc="-4">
                <a:solidFill>
                  <a:srgbClr val="C00000"/>
                </a:solidFill>
                <a:latin typeface="Montserrat"/>
                <a:ea typeface="DejaVu Sans"/>
              </a:rPr>
              <a:t>1084/1240/1382 </a:t>
            </a:r>
            <a:r>
              <a:rPr lang="ru-RU" sz="1789" b="0" strike="noStrike" spc="-4">
                <a:solidFill>
                  <a:srgbClr val="682F8D"/>
                </a:solidFill>
                <a:latin typeface="Montserrat"/>
                <a:ea typeface="DejaVu Sans"/>
              </a:rPr>
              <a:t>Количество детей </a:t>
            </a:r>
            <a:r>
              <a:t/>
            </a:r>
            <a:br/>
            <a:r>
              <a:rPr lang="ru-RU" sz="1789" b="0" strike="noStrike" spc="-4">
                <a:solidFill>
                  <a:srgbClr val="682F8D"/>
                </a:solidFill>
                <a:latin typeface="Montserrat"/>
                <a:ea typeface="DejaVu Sans"/>
              </a:rPr>
              <a:t>в возрасте от 5 до 18 лет, охваченных дополнительным образованием</a:t>
            </a:r>
            <a:endParaRPr lang="ru-RU" sz="1789" b="0" strike="noStrike" spc="-1">
              <a:latin typeface="Arial"/>
            </a:endParaRPr>
          </a:p>
        </p:txBody>
      </p:sp>
      <p:sp>
        <p:nvSpPr>
          <p:cNvPr id="120" name="CustomShape 5"/>
          <p:cNvSpPr/>
          <p:nvPr/>
        </p:nvSpPr>
        <p:spPr>
          <a:xfrm>
            <a:off x="1320840" y="3185640"/>
            <a:ext cx="109080" cy="104760"/>
          </a:xfrm>
          <a:prstGeom prst="rect">
            <a:avLst/>
          </a:prstGeom>
          <a:solidFill>
            <a:srgbClr val="682F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6"/>
          <p:cNvSpPr/>
          <p:nvPr/>
        </p:nvSpPr>
        <p:spPr>
          <a:xfrm>
            <a:off x="1418760" y="368640"/>
            <a:ext cx="135360" cy="555480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noFill/>
          <a:ln w="18000">
            <a:solidFill>
              <a:srgbClr val="682F8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7"/>
          <p:cNvSpPr/>
          <p:nvPr/>
        </p:nvSpPr>
        <p:spPr>
          <a:xfrm>
            <a:off x="481320" y="164160"/>
            <a:ext cx="936720" cy="83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280" rIns="0" bIns="0">
            <a:spAutoFit/>
          </a:bodyPr>
          <a:lstStyle/>
          <a:p>
            <a:pPr marL="8280">
              <a:lnSpc>
                <a:spcPct val="100000"/>
              </a:lnSpc>
              <a:spcBef>
                <a:spcPts val="65"/>
              </a:spcBef>
            </a:pPr>
            <a:r>
              <a:rPr lang="ru-RU" sz="5400" b="0" strike="noStrike" spc="-1">
                <a:solidFill>
                  <a:srgbClr val="682F8D"/>
                </a:solidFill>
                <a:latin typeface="Montserrat Light"/>
                <a:ea typeface="DejaVu Sans"/>
              </a:rPr>
              <a:t>01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123" name="CustomShape 8"/>
          <p:cNvSpPr/>
          <p:nvPr/>
        </p:nvSpPr>
        <p:spPr>
          <a:xfrm>
            <a:off x="1655640" y="490680"/>
            <a:ext cx="7924320" cy="25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280" rIns="0" bIns="0">
            <a:spAutoFit/>
          </a:bodyPr>
          <a:lstStyle/>
          <a:p>
            <a:pPr marL="8280">
              <a:lnSpc>
                <a:spcPct val="114000"/>
              </a:lnSpc>
              <a:spcBef>
                <a:spcPts val="65"/>
              </a:spcBef>
            </a:pPr>
            <a:r>
              <a:rPr lang="ru-RU" sz="1400" b="0" strike="noStrike" spc="-7">
                <a:solidFill>
                  <a:srgbClr val="682F8D"/>
                </a:solidFill>
                <a:latin typeface="Montserrat"/>
                <a:ea typeface="DejaVu Sans"/>
              </a:rPr>
              <a:t>Статистическая информация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24" name="CustomShape 9"/>
          <p:cNvSpPr/>
          <p:nvPr/>
        </p:nvSpPr>
        <p:spPr>
          <a:xfrm>
            <a:off x="1685880" y="1483560"/>
            <a:ext cx="3749040" cy="55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>
            <a:spAutoFit/>
          </a:bodyPr>
          <a:lstStyle/>
          <a:p>
            <a:pPr marL="8280">
              <a:lnSpc>
                <a:spcPct val="100000"/>
              </a:lnSpc>
              <a:spcBef>
                <a:spcPts val="62"/>
              </a:spcBef>
            </a:pPr>
            <a:r>
              <a:rPr lang="ru-RU" sz="1789" b="0" strike="noStrike" spc="-4">
                <a:solidFill>
                  <a:srgbClr val="C00000"/>
                </a:solidFill>
                <a:latin typeface="Montserrat"/>
                <a:ea typeface="DejaVu Sans"/>
              </a:rPr>
              <a:t>2367</a:t>
            </a:r>
            <a:r>
              <a:rPr lang="ru-RU" sz="1789" b="0" strike="noStrike" spc="-4">
                <a:solidFill>
                  <a:srgbClr val="682F8D"/>
                </a:solidFill>
                <a:latin typeface="Montserrat"/>
                <a:ea typeface="DejaVu Sans"/>
              </a:rPr>
              <a:t> Количество детей </a:t>
            </a:r>
            <a:r>
              <a:t/>
            </a:r>
            <a:br/>
            <a:endParaRPr lang="ru-RU" sz="1789" b="0" strike="noStrike" spc="-1">
              <a:latin typeface="Arial"/>
            </a:endParaRPr>
          </a:p>
        </p:txBody>
      </p:sp>
      <p:sp>
        <p:nvSpPr>
          <p:cNvPr id="125" name="CustomShape 10"/>
          <p:cNvSpPr/>
          <p:nvPr/>
        </p:nvSpPr>
        <p:spPr>
          <a:xfrm>
            <a:off x="1320840" y="4505400"/>
            <a:ext cx="109080" cy="109080"/>
          </a:xfrm>
          <a:prstGeom prst="rect">
            <a:avLst/>
          </a:prstGeom>
          <a:solidFill>
            <a:srgbClr val="682F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11"/>
          <p:cNvSpPr/>
          <p:nvPr/>
        </p:nvSpPr>
        <p:spPr>
          <a:xfrm>
            <a:off x="7536240" y="1549080"/>
            <a:ext cx="109080" cy="109080"/>
          </a:xfrm>
          <a:prstGeom prst="rect">
            <a:avLst/>
          </a:prstGeom>
          <a:solidFill>
            <a:srgbClr val="682F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12"/>
          <p:cNvSpPr/>
          <p:nvPr/>
        </p:nvSpPr>
        <p:spPr>
          <a:xfrm>
            <a:off x="8210160" y="1389600"/>
            <a:ext cx="3749040" cy="82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>
            <a:spAutoFit/>
          </a:bodyPr>
          <a:lstStyle/>
          <a:p>
            <a:pPr marL="8280">
              <a:lnSpc>
                <a:spcPct val="100000"/>
              </a:lnSpc>
              <a:spcBef>
                <a:spcPts val="62"/>
              </a:spcBef>
            </a:pPr>
            <a:r>
              <a:rPr lang="ru-RU" sz="1789" b="0" strike="noStrike" spc="-4">
                <a:solidFill>
                  <a:srgbClr val="C00000"/>
                </a:solidFill>
                <a:latin typeface="Montserrat"/>
                <a:ea typeface="DejaVu Sans"/>
              </a:rPr>
              <a:t>9 </a:t>
            </a:r>
            <a:r>
              <a:rPr lang="ru-RU" sz="1789" b="0" strike="noStrike" spc="-4">
                <a:solidFill>
                  <a:srgbClr val="682F8D"/>
                </a:solidFill>
                <a:latin typeface="Montserrat"/>
                <a:ea typeface="DejaVu Sans"/>
              </a:rPr>
              <a:t>Количество организаций имеющих лицензию на дополнительное образование</a:t>
            </a:r>
            <a:endParaRPr lang="ru-RU" sz="1789" b="0" strike="noStrike" spc="-1">
              <a:latin typeface="Arial"/>
            </a:endParaRPr>
          </a:p>
        </p:txBody>
      </p:sp>
      <p:sp>
        <p:nvSpPr>
          <p:cNvPr id="128" name="CustomShape 13"/>
          <p:cNvSpPr/>
          <p:nvPr/>
        </p:nvSpPr>
        <p:spPr>
          <a:xfrm>
            <a:off x="1655640" y="4375800"/>
            <a:ext cx="4092120" cy="14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8280">
              <a:lnSpc>
                <a:spcPct val="100000"/>
              </a:lnSpc>
              <a:spcBef>
                <a:spcPts val="62"/>
              </a:spcBef>
            </a:pPr>
            <a:r>
              <a:rPr lang="ru-RU" sz="1800" b="0" strike="noStrike" spc="-4">
                <a:solidFill>
                  <a:srgbClr val="C00000"/>
                </a:solidFill>
                <a:latin typeface="Montserrat"/>
                <a:ea typeface="DejaVu Sans"/>
              </a:rPr>
              <a:t>70,8 %/ 76,1%</a:t>
            </a:r>
            <a:endParaRPr lang="ru-RU" sz="1800" b="0" strike="noStrike" spc="-1">
              <a:latin typeface="Arial"/>
            </a:endParaRPr>
          </a:p>
          <a:p>
            <a:pPr marL="8280">
              <a:lnSpc>
                <a:spcPct val="100000"/>
              </a:lnSpc>
              <a:spcBef>
                <a:spcPts val="62"/>
              </a:spcBef>
            </a:pPr>
            <a:r>
              <a:rPr lang="ru-RU" sz="1800" b="0" strike="noStrike" spc="-4">
                <a:solidFill>
                  <a:srgbClr val="682F8D"/>
                </a:solidFill>
                <a:latin typeface="Montserrat"/>
                <a:ea typeface="DejaVu Sans"/>
              </a:rPr>
              <a:t>78,9%/84,8%</a:t>
            </a:r>
            <a:endParaRPr lang="ru-RU" sz="1800" b="0" strike="noStrike" spc="-1">
              <a:latin typeface="Arial"/>
            </a:endParaRPr>
          </a:p>
          <a:p>
            <a:pPr marL="8280">
              <a:lnSpc>
                <a:spcPct val="100000"/>
              </a:lnSpc>
              <a:spcBef>
                <a:spcPts val="62"/>
              </a:spcBef>
            </a:pPr>
            <a:r>
              <a:rPr lang="ru-RU" sz="1800" b="0" strike="noStrike" spc="-4">
                <a:solidFill>
                  <a:srgbClr val="682F8D"/>
                </a:solidFill>
                <a:latin typeface="Montserrat"/>
                <a:ea typeface="DejaVu Sans"/>
              </a:rPr>
              <a:t>Доля детей в возрасте от 5 до 18 лет, охваченных дополнительным образованием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3652</TotalTime>
  <Words>49</Words>
  <Application>Microsoft Office PowerPoint</Application>
  <PresentationFormat>Широкоэкранный</PresentationFormat>
  <Paragraphs>15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12" baseType="lpstr">
      <vt:lpstr>Arial</vt:lpstr>
      <vt:lpstr>DejaVu Sans</vt:lpstr>
      <vt:lpstr>Montserrat</vt:lpstr>
      <vt:lpstr>Montserrat Light</vt:lpstr>
      <vt:lpstr>Symbol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Николаевна Юровская</dc:creator>
  <cp:lastModifiedBy>8</cp:lastModifiedBy>
  <cp:revision>258</cp:revision>
  <dcterms:created xsi:type="dcterms:W3CDTF">2021-06-04T06:08:56Z</dcterms:created>
  <dcterms:modified xsi:type="dcterms:W3CDTF">2024-06-06T11:41:36Z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