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8" r:id="rId1"/>
  </p:sldMasterIdLst>
  <p:sldIdLst>
    <p:sldId id="256" r:id="rId2"/>
    <p:sldId id="257" r:id="rId3"/>
    <p:sldId id="264" r:id="rId4"/>
    <p:sldId id="275" r:id="rId5"/>
    <p:sldId id="274" r:id="rId6"/>
    <p:sldId id="265" r:id="rId7"/>
    <p:sldId id="273" r:id="rId8"/>
    <p:sldId id="266" r:id="rId9"/>
    <p:sldId id="267" r:id="rId10"/>
    <p:sldId id="272" r:id="rId11"/>
    <p:sldId id="271" r:id="rId12"/>
    <p:sldId id="270" r:id="rId13"/>
    <p:sldId id="277" r:id="rId14"/>
    <p:sldId id="276" r:id="rId15"/>
    <p:sldId id="278" r:id="rId16"/>
    <p:sldId id="268" r:id="rId17"/>
    <p:sldId id="279" r:id="rId18"/>
    <p:sldId id="280" r:id="rId19"/>
    <p:sldId id="281" r:id="rId20"/>
    <p:sldId id="26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6" d="100"/>
          <a:sy n="106" d="100"/>
        </p:scale>
        <p:origin x="-90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273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3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02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96982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97078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75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773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60541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426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60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0339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779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7527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88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968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12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12FC3-99D9-480A-8749-3BC8A72C9DA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436B30F-1906-460D-8FC7-300DD60B6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29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172" r:id="rId14"/>
    <p:sldLayoutId id="2147484173" r:id="rId15"/>
    <p:sldLayoutId id="214748417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g"/><Relationship Id="rId7" Type="http://schemas.openxmlformats.org/officeDocument/2006/relationships/image" Target="../media/image26.jpeg"/><Relationship Id="rId12" Type="http://schemas.openxmlformats.org/officeDocument/2006/relationships/image" Target="../media/image31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g"/><Relationship Id="rId10" Type="http://schemas.openxmlformats.org/officeDocument/2006/relationships/image" Target="../media/image29.jpeg"/><Relationship Id="rId4" Type="http://schemas.openxmlformats.org/officeDocument/2006/relationships/image" Target="../media/image1.pn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g"/><Relationship Id="rId7" Type="http://schemas.openxmlformats.org/officeDocument/2006/relationships/image" Target="../media/image44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1.png"/><Relationship Id="rId7" Type="http://schemas.openxmlformats.org/officeDocument/2006/relationships/image" Target="../media/image50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eg"/><Relationship Id="rId7" Type="http://schemas.openxmlformats.org/officeDocument/2006/relationships/image" Target="../media/image7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1.png"/><Relationship Id="rId7" Type="http://schemas.openxmlformats.org/officeDocument/2006/relationships/image" Target="../media/image79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g"/><Relationship Id="rId7" Type="http://schemas.openxmlformats.org/officeDocument/2006/relationships/image" Target="../media/image8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dirty="0"/>
              <a:t>Год единства народов России: воспитательный потенциал образовательной организации в укреплении общероссийского самосознания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методист</a:t>
            </a:r>
          </a:p>
          <a:p>
            <a:pPr algn="r"/>
            <a:r>
              <a:rPr lang="ru-RU" dirty="0" err="1" smtClean="0"/>
              <a:t>Трунина</a:t>
            </a:r>
            <a:r>
              <a:rPr lang="ru-RU" dirty="0" smtClean="0"/>
              <a:t> Татьяна Валентиновна</a:t>
            </a:r>
            <a:endParaRPr lang="ru-RU" dirty="0"/>
          </a:p>
        </p:txBody>
      </p:sp>
      <p:pic>
        <p:nvPicPr>
          <p:cNvPr id="1026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5103" y="634999"/>
            <a:ext cx="9405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Муниципальное казенное образовательное учреждение дополнительного образования – Дом детского творчества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11" y="4172989"/>
            <a:ext cx="438266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929" y="1575734"/>
            <a:ext cx="2128750" cy="2833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907" y="1175275"/>
            <a:ext cx="3275031" cy="2627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795549" y="457519"/>
            <a:ext cx="6724996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Русские традиции через творчество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577" y="2578833"/>
            <a:ext cx="2648547" cy="3472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75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54907" y="371930"/>
            <a:ext cx="6724996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Нормативные документы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9047" y="1388225"/>
            <a:ext cx="79885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kern="150" dirty="0" smtClean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Федеральный закон от 29.12.2012 г. № 273-ФЗ «Об образовании в Российской Федерации»</a:t>
            </a:r>
          </a:p>
          <a:p>
            <a:pPr>
              <a:spcAft>
                <a:spcPts val="0"/>
              </a:spcAft>
            </a:pPr>
            <a:endParaRPr lang="ru-RU" sz="2400" kern="150" dirty="0"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spcAft>
                <a:spcPts val="0"/>
              </a:spcAft>
            </a:pPr>
            <a:r>
              <a:rPr lang="ru-RU" sz="2400" kern="150" dirty="0" smtClean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Указ Президента Российской Федерации от 25.11.2025 г. </a:t>
            </a:r>
          </a:p>
          <a:p>
            <a:pPr>
              <a:spcAft>
                <a:spcPts val="0"/>
              </a:spcAft>
            </a:pPr>
            <a:r>
              <a:rPr lang="ru-RU" sz="2400" kern="150" dirty="0" smtClean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№ 858 «О Стратегии государственной национальной политики </a:t>
            </a:r>
            <a:r>
              <a:rPr lang="ru-RU" sz="2400" kern="150" dirty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Российской Федерации</a:t>
            </a:r>
            <a:r>
              <a:rPr lang="ru-RU" sz="2400" kern="150" dirty="0" smtClean="0"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на период до 2036 года»</a:t>
            </a:r>
            <a:endParaRPr lang="ru-RU" sz="2400" kern="150" dirty="0"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kern="150" dirty="0">
                <a:latin typeface="Times New Roman" panose="02020603050405020304" pitchFamily="18" charset="0"/>
                <a:ea typeface="NSimSun" panose="02010609030101010101" pitchFamily="49" charset="-122"/>
                <a:cs typeface="Lucida Sans" panose="020B0602030504020204" pitchFamily="34" charset="0"/>
              </a:rPr>
              <a:t> </a:t>
            </a:r>
            <a:endParaRPr lang="ru-RU" kern="150" dirty="0">
              <a:latin typeface="Liberation Serif"/>
              <a:ea typeface="NSimSun" panose="02010609030101010101" pitchFamily="49" charset="-122"/>
              <a:cs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9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00" y="965531"/>
            <a:ext cx="2150414" cy="2865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779" y="3830957"/>
            <a:ext cx="2754612" cy="2754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314" y="965531"/>
            <a:ext cx="5979415" cy="4296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954907" y="371930"/>
            <a:ext cx="6724996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разные, но мы вместе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56" y="3772768"/>
            <a:ext cx="2153242" cy="2870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555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3" y="1197349"/>
            <a:ext cx="3421090" cy="4705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48" y="1556508"/>
            <a:ext cx="3492147" cy="4802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052" y="1970117"/>
            <a:ext cx="3396912" cy="4671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1438101" y="421035"/>
            <a:ext cx="7714212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воспитательной работы в 2026 году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jf2S7TaH7vFqjazzpVY17813679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56" y="1032045"/>
            <a:ext cx="3054578" cy="3882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94" y="3202894"/>
            <a:ext cx="2383328" cy="3177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291456" y="217596"/>
            <a:ext cx="6724996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Воспитательная работа – погружение в культуру народов России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54" y="1489370"/>
            <a:ext cx="3547932" cy="2671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438" y="3649287"/>
            <a:ext cx="2265646" cy="3009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15" y="3848645"/>
            <a:ext cx="3745037" cy="2809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3626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4" b="14471"/>
          <a:stretch/>
        </p:blipFill>
        <p:spPr>
          <a:xfrm>
            <a:off x="8196598" y="2632258"/>
            <a:ext cx="2300010" cy="347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54" y="332826"/>
            <a:ext cx="2391450" cy="3064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0" y="190405"/>
            <a:ext cx="4826573" cy="3619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297" y="3089458"/>
            <a:ext cx="3500058" cy="35000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5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539" y="962660"/>
            <a:ext cx="3048000" cy="1499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734" y="2376708"/>
            <a:ext cx="4054280" cy="2486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91542" y="391015"/>
            <a:ext cx="7714212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Тематические мероприятия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924" y="956819"/>
            <a:ext cx="1609898" cy="1609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8861" y="4140091"/>
            <a:ext cx="1665808" cy="2221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44" y="956819"/>
            <a:ext cx="2163387" cy="2884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33" y="2766312"/>
            <a:ext cx="2269375" cy="226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605" y="4472597"/>
            <a:ext cx="2609939" cy="19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277" y="2459275"/>
            <a:ext cx="2438399" cy="1828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70" y="2257051"/>
            <a:ext cx="1385232" cy="1959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00" y="4216484"/>
            <a:ext cx="2859579" cy="2144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07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573" y="3784391"/>
            <a:ext cx="3705785" cy="2779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56" y="2932896"/>
            <a:ext cx="3471171" cy="2603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53" y="1256337"/>
            <a:ext cx="3370738" cy="2528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6532379" y="1915933"/>
            <a:ext cx="41500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Заседание методического совета: организация воспитательной работы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Доме детского творчества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38101" y="421035"/>
            <a:ext cx="7714212" cy="91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педагогами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20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43" y="1304987"/>
            <a:ext cx="2892832" cy="2169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84466" y="244805"/>
            <a:ext cx="6096000" cy="6701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Форум для руководителей и специалистов базовых площадок ГАНОУ СО «Дворец молодёжи»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550" y="1220639"/>
            <a:ext cx="3117760" cy="2338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9112832" y="4763513"/>
            <a:ext cx="2767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Фестиваль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педагогических практик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14" y="3949021"/>
            <a:ext cx="3029671" cy="2273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934" y="3946360"/>
            <a:ext cx="3033218" cy="2275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112" y="1304987"/>
            <a:ext cx="2893578" cy="2170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261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3" y="1634252"/>
            <a:ext cx="4212036" cy="1895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328" y="1545889"/>
            <a:ext cx="3078392" cy="2309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75" y="3855442"/>
            <a:ext cx="3173106" cy="211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20" y="3388700"/>
            <a:ext cx="4859843" cy="2186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00" y="1372944"/>
            <a:ext cx="2150226" cy="2150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537531" y="669069"/>
            <a:ext cx="3692101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родителями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426" y="3039076"/>
            <a:ext cx="1715205" cy="2628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441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64" y="3444867"/>
            <a:ext cx="3778277" cy="283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008" y="822441"/>
            <a:ext cx="3229563" cy="2422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мастер-клас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515" y="3873328"/>
            <a:ext cx="2762480" cy="2762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3816829" y="220138"/>
            <a:ext cx="4303743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Социальное партнерство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815" y="2047544"/>
            <a:ext cx="3000894" cy="2251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8" y="2516933"/>
            <a:ext cx="3296391" cy="1855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962" y="895191"/>
            <a:ext cx="3588854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910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324" y="935841"/>
            <a:ext cx="2054981" cy="2054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15" y="1724516"/>
            <a:ext cx="1832437" cy="2136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734108" y="842266"/>
            <a:ext cx="462012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объединениях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«Бумажный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«Мастер и мастерица» прошли мероприятия, посвященные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единству и дружбе народов нашей большой страны!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руководством педагогов ребята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погрузились в волшебный мир 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квиллинга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искусства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скручивания и формирования бумажных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полосок и создали коллективное панно в технике аппликации.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превзошел все ожидания! Яркие, выразительные и по-настоящему «общие» работы стали символом того, как из множества талантов и усилий рождается что-то прекрасное.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>
              <a:spcAft>
                <a:spcPts val="75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занятия помогают не только развивать художественные навыки, но и укрепляют чувство единства – именно то, чему посвящен 2026 год в России!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525" y="3331241"/>
            <a:ext cx="2004581" cy="2672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227" y="3775476"/>
            <a:ext cx="1941502" cy="2588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644" y="3331241"/>
            <a:ext cx="2104822" cy="2806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089" y="3682406"/>
            <a:ext cx="2081105" cy="2774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986077" y="492683"/>
            <a:ext cx="6219844" cy="349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ru-RU" sz="2800" b="1" i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– многонациональная страна!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2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o9kKrIWasLWOxgrjIUh178057214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3"/>
          <a:stretch/>
        </p:blipFill>
        <p:spPr bwMode="auto">
          <a:xfrm>
            <a:off x="4428564" y="4023567"/>
            <a:ext cx="3591487" cy="2350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0091" y="1133162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>
              <a:spcAft>
                <a:spcPts val="0"/>
              </a:spcAft>
            </a:pP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Необычное </a:t>
            </a: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занятие 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«Взгляд с высоты: </a:t>
            </a: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единая страна» прошло в объединении 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«Пилотирование БПЛА</a:t>
            </a: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На нем педагог </a:t>
            </a:r>
            <a:r>
              <a:rPr lang="ru-RU" sz="1200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Дремин</a:t>
            </a: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В.Н. 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поделился интересными фактами: по всей России работают научно‑производственные центры по созданию и тестированию </a:t>
            </a:r>
            <a:r>
              <a:rPr lang="ru-RU" sz="1200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юные 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не только узнали много нового о беспилотниках, но и попробовали себя в роли операторов </a:t>
            </a:r>
            <a:r>
              <a:rPr lang="ru-RU" sz="1200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Оказывается, пилотирование </a:t>
            </a:r>
            <a:r>
              <a:rPr lang="ru-RU" sz="1200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не просто увлекательное хобби, а настоящий символ единства нашей большой страны. Производство и разработка </a:t>
            </a:r>
            <a:r>
              <a:rPr lang="ru-RU" sz="1200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беспилотников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сегодня объединяют регионы от Москвы до Сибири!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>
              <a:spcAft>
                <a:spcPts val="0"/>
              </a:spcAft>
            </a:pPr>
            <a:r>
              <a:rPr lang="ru-RU" sz="1200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Ребята </a:t>
            </a:r>
            <a:r>
              <a:rPr lang="ru-RU" sz="12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были в восторге от возможности прикоснуться к технологиям будущего и понять, как совместные усилия регионов помогают укреплять технологический суверенитет и безопасность страны.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wuIB7p4JfiA4rlIMUNto17805721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31" y="3874688"/>
            <a:ext cx="3320490" cy="2499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OwrIkrTaEDPCwVfra9R4178057214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859" y="1961336"/>
            <a:ext cx="3181929" cy="3588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317476" y="463741"/>
            <a:ext cx="2841612" cy="357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ru-RU" sz="2800" b="1" i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Взгляд с высоты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1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7jf2S7TaH7vFqjazzpVY17813679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198" y="3870307"/>
            <a:ext cx="2066160" cy="2625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KPGlmlo0W4QpcxBLtcUQ178136795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48" y="3912276"/>
            <a:ext cx="2039620" cy="2583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27335" y="1885148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Знаете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 вы, что с помощью обычного листа бумаги можно не просто сложить забавную фигурку, а рассказать целую историю о нашей культуре? На занятиях педагога дополнительного образования А. П. Васильевой ребята открыли удивительный способ узнать традиции России через искусство оригами – и получилось по-настоящему душевно!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важные части русской культуры удалось воплотить в бумаге: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Гостеприимство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Русские люди всегда рады гостям! Если ты пришел в дом, тебя обязательно позовут пить чай. Это не просто напиток – это долгие разговоры за столом с печеньем, конфетами и пирогами. Эта идея так понравилась детям, что они: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сделали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бумаги свои «конфеты» и «кружки»;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устроили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веселую игру: в конфеты положили записки, а «чай» украсили конфетти.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Уважение к старшим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Самое главное в русских традициях – это 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нас принято с почтением относиться к старшему поколению, слушать их советы и радовать вниманием. Ребята старались сделать поделки особенно аккуратно, чтобы потом подарить их своим родным – и увидеть счастливые улыбки близких.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75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Теперь ребята знают, что у любой традиции есть свой символ – и его можно создать своими руками! Оригами стало не просто занятием, а маленьким путешествием в мир наших ценностей: тепла, семьи и искреннего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гостеприимства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0" y="1327807"/>
            <a:ext cx="3765421" cy="2646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034278" y="37370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Оригами: как бумага помогает прикоснуться к русским традициям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6"/>
          <a:stretch/>
        </p:blipFill>
        <p:spPr>
          <a:xfrm>
            <a:off x="3509087" y="2763801"/>
            <a:ext cx="2061595" cy="2362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101868" y="1057765"/>
            <a:ext cx="39427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Литературный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марафон, посвященный Дню родного языка, прошел в объединении «Юный грамотей (педагог Царева В.В.) На занятии старшеклассники познакомились с праздником – Международным днем родного языка, с культурой и традициями своего народа, узнали о роли русского языка в жизни нашего общества, прочитали статью Ольги Фокиной «Спаси наш родной язык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!»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37458" b="19926"/>
          <a:stretch/>
        </p:blipFill>
        <p:spPr>
          <a:xfrm>
            <a:off x="1581815" y="4716581"/>
            <a:ext cx="2727860" cy="1554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20164"/>
          <a:stretch/>
        </p:blipFill>
        <p:spPr>
          <a:xfrm>
            <a:off x="453481" y="2631013"/>
            <a:ext cx="2058919" cy="219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6019205" y="441639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дополнительного образования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Дремин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Виталий Николаевич организовал активные занятия с обучающимися объединения «Пилотирование БПЛА» во время перемен. Эти занятия помогают детям поддерживать физическую форму, улучшают настроение и способствуют развитию дисциплины и организованности.</a:t>
            </a:r>
          </a:p>
          <a:p>
            <a:pPr indent="450000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Такие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могут стать отличной альтернативой пассивному отдыху перед экраном телефона и привить любовь к спорту и здоровому образу жизни. Кроме того, они укрепляют командный дух среди обучающихся и помогают развивать лидерские качества. В ходе занятий дети учатся взаимодействовать друг с другом, поддерживают товарищей и получают удовольствие от совместных достижений.</a:t>
            </a:r>
          </a:p>
          <a:p>
            <a:pPr indent="450000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проявляющие инициативу и заботящиеся о здоровье и развитии детей, заслуживают уважения и поддержки. Важно поощрять подобные начинания и создавать условия для их реализации в образовательных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учреждениях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Специалист\Downloads\IMG_20260826_09060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849" y="180751"/>
            <a:ext cx="2592726" cy="1975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Специалист\Downloads\IMG_20260826_09061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399" y="267300"/>
            <a:ext cx="1798673" cy="3150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581815" y="382682"/>
            <a:ext cx="3279231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родного языка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C:\Users\Специалист\Downloads\IMG_20260826_09061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640" y="1168334"/>
            <a:ext cx="1949171" cy="2414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6781082" y="3817707"/>
            <a:ext cx="3578224" cy="52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Богатырские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забавы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6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39820" y="913274"/>
            <a:ext cx="6096000" cy="177587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000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празднованию Дня Победы в МКОУ ДО - Дом детского творчества в объединениях «Объемное моделирование. 3D‑ручка» и «Стильные штучки» (руководитель — педагог Р. С.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Андрюкова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был проведен комплекс мероприятий патриотической направленности. Ключевыми целями стали: воспитание подрастающего поколения в духе патриотизма, сохранение памяти о подвиге советского народа и создание праздничной атмосферы.</a:t>
            </a:r>
          </a:p>
          <a:p>
            <a:pPr indent="450000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Реализованные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способствуют не только расширению исторических знаний у детей, но и формированию у них чувства сопричастности к судьбе Отечества, уважения к героическому прошлому страны и гордости за свою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Родину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Специалист\Downloads\IMG_20260826_1425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869" y="2842158"/>
            <a:ext cx="3093221" cy="2245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Специалист\Downloads\IMG_20260826_14252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9"/>
          <a:stretch/>
        </p:blipFill>
        <p:spPr bwMode="auto">
          <a:xfrm>
            <a:off x="7435821" y="624626"/>
            <a:ext cx="2165380" cy="2199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Специалист\Downloads\IMG_20260826_14251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670" y="2224951"/>
            <a:ext cx="2343876" cy="3055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Специалист\Downloads\IMG_20260826_14251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830" y="4150429"/>
            <a:ext cx="2488111" cy="2480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73" y="2824406"/>
            <a:ext cx="2842932" cy="2132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539" y="4615947"/>
            <a:ext cx="2688331" cy="2015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028151" y="391015"/>
            <a:ext cx="4628896" cy="52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 исторической памяти</a:t>
            </a:r>
          </a:p>
        </p:txBody>
      </p:sp>
    </p:spTree>
    <p:extLst>
      <p:ext uri="{BB962C8B-B14F-4D97-AF65-F5344CB8AC3E}">
        <p14:creationId xmlns:p14="http://schemas.microsoft.com/office/powerpoint/2010/main" val="10805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569" y="4027883"/>
            <a:ext cx="1845425" cy="2466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xIVENZUi1KuuMsgrKbot17787592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68" y="391015"/>
            <a:ext cx="2407249" cy="1805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vmK4bwxQUpJVJWty2sBD177875920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647" y="2369951"/>
            <a:ext cx="2280671" cy="1811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899" y="569974"/>
            <a:ext cx="2525113" cy="1893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382" y="320948"/>
            <a:ext cx="2134491" cy="2845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951972" y="2583013"/>
            <a:ext cx="36104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сотрудничества с МКОУ «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Бисертская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средняя школа № 1» были организованы творческие занятия по 3D‑моделированию для участников летнего оздоровительного лагеря «Нити дружбы». На которых ребята познакомились с техникой «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папертоль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а также с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3D‑ручкой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 descr="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86894"/>
            <a:ext cx="1880420" cy="2507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Прямоугольник 9"/>
          <p:cNvSpPr/>
          <p:nvPr/>
        </p:nvSpPr>
        <p:spPr>
          <a:xfrm>
            <a:off x="9085214" y="4035768"/>
            <a:ext cx="282278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дополнительного образования А.П. Васильева, используя технику оригами провела игру к празднику Ивана Купалы.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вместе с педагогом смастерили огромный бумажный костер. В русской культуре костер – это сердце праздника: символ очищения и единения.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0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с радостью прыгали через безопасный «костер» (по поверьям, это приносит удачу и смывает печали) и водили дружный хоровод!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1788" y="212056"/>
            <a:ext cx="3830472" cy="3579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ru-RU" sz="2800" b="1" i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Мастер-классы и игры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5691" y="4342436"/>
            <a:ext cx="37294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площадке МКОУ «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Бисертская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средняя школа № 2» прошёл региональный финал «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Хакатон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3D: Хранители уральских сказок».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000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Одним из ярких событий мероприятия стал мастер‑класс по созданию брелока‑подвески «Хозяйка медной горы» с помощью 3D‑ручки от педагога дополнительного образования 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Андрюковой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Розы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Станиславовны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3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29" y="528311"/>
            <a:ext cx="3336175" cy="2502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6"/>
          <a:stretch/>
        </p:blipFill>
        <p:spPr>
          <a:xfrm>
            <a:off x="3468428" y="3559895"/>
            <a:ext cx="4270776" cy="2902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108" y="2506599"/>
            <a:ext cx="3810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6" name="Picture 2" descr="4 (2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46" y="3559895"/>
            <a:ext cx="2247900" cy="2247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7" y="478588"/>
            <a:ext cx="2687782" cy="2687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744" y="704779"/>
            <a:ext cx="2803923" cy="1554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252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dtbgo.profiedu.ru/upload/proeduddtbgo_new/images/thumb/f6/96/f696d1a45a7e972a656019d6c2bc86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608" y="391015"/>
            <a:ext cx="13335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48319" y="3234652"/>
            <a:ext cx="7895368" cy="93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Благодарю за внимание!</a:t>
            </a:r>
            <a:endParaRPr lang="ru-RU" sz="5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1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1131</TotalTime>
  <Words>673</Words>
  <Application>Microsoft Office PowerPoint</Application>
  <PresentationFormat>Произвольный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Легкий дым</vt:lpstr>
      <vt:lpstr>Год единства народов России: воспитательный потенциал образовательной организации в укреплении общероссийского самосознания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Специалист</dc:creator>
  <cp:lastModifiedBy>User</cp:lastModifiedBy>
  <cp:revision>53</cp:revision>
  <dcterms:created xsi:type="dcterms:W3CDTF">2026-08-21T09:41:14Z</dcterms:created>
  <dcterms:modified xsi:type="dcterms:W3CDTF">2026-08-26T12:53:58Z</dcterms:modified>
</cp:coreProperties>
</file>